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269A"/>
    <a:srgbClr val="135FA5"/>
    <a:srgbClr val="003263"/>
    <a:srgbClr val="2F758D"/>
    <a:srgbClr val="C2D500"/>
    <a:srgbClr val="2E1A46"/>
    <a:srgbClr val="3F96B4"/>
    <a:srgbClr val="BF5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25758" autoAdjust="0"/>
    <p:restoredTop sz="24697" autoAdjust="0"/>
  </p:normalViewPr>
  <p:slideViewPr>
    <p:cSldViewPr snapToGrid="0">
      <p:cViewPr varScale="1">
        <p:scale>
          <a:sx n="23" d="100"/>
          <a:sy n="23" d="100"/>
        </p:scale>
        <p:origin x="325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AD545-2565-4047-BEF6-201E5C5D6E3D}">
      <dsp:nvSpPr>
        <dsp:cNvPr id="0" name=""/>
        <dsp:cNvSpPr/>
      </dsp:nvSpPr>
      <dsp:spPr>
        <a:xfrm>
          <a:off x="0" y="216894"/>
          <a:ext cx="3635887" cy="1485803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443" tIns="499872" rIns="66644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strike="noStrike" kern="1200">
              <a:solidFill>
                <a:srgbClr val="000000"/>
              </a:solidFill>
              <a:effectLst/>
              <a:latin typeface="Arial"/>
              <a:cs typeface="Arial"/>
            </a:rPr>
            <a:t>L1 - Associate (Job title)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strike="noStrike" kern="1200">
              <a:solidFill>
                <a:srgbClr val="000000"/>
              </a:solidFill>
              <a:effectLst/>
              <a:latin typeface="Arial"/>
              <a:cs typeface="Arial"/>
            </a:rPr>
            <a:t>L2 - (Job Title)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strike="noStrike" kern="1200">
              <a:solidFill>
                <a:srgbClr val="000000"/>
              </a:solidFill>
              <a:effectLst/>
              <a:latin typeface="Arial"/>
              <a:cs typeface="Arial"/>
            </a:rPr>
            <a:t>L3 - Principal (Job title)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strike="noStrike" kern="1200">
              <a:solidFill>
                <a:srgbClr val="000000"/>
              </a:solidFill>
              <a:effectLst/>
              <a:latin typeface="Arial"/>
              <a:cs typeface="Arial"/>
            </a:rPr>
            <a:t>L4 - Sr. Principal (Job title)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strike="noStrike" kern="1200">
              <a:solidFill>
                <a:srgbClr val="000000"/>
              </a:solidFill>
              <a:effectLst/>
              <a:latin typeface="Arial"/>
              <a:cs typeface="Arial"/>
            </a:rPr>
            <a:t>L5 - Staff (Job title)</a:t>
          </a:r>
        </a:p>
      </dsp:txBody>
      <dsp:txXfrm>
        <a:off x="0" y="216894"/>
        <a:ext cx="3635887" cy="1485803"/>
      </dsp:txXfrm>
    </dsp:sp>
    <dsp:sp modelId="{01AA0C5C-A3B1-40CC-8999-7324D72FFBC8}">
      <dsp:nvSpPr>
        <dsp:cNvPr id="0" name=""/>
        <dsp:cNvSpPr/>
      </dsp:nvSpPr>
      <dsp:spPr>
        <a:xfrm>
          <a:off x="151667" y="36101"/>
          <a:ext cx="3434128" cy="594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196" tIns="0" rIns="2271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>
              <a:solidFill>
                <a:schemeClr val="bg1"/>
              </a:solidFill>
              <a:effectLst/>
              <a:latin typeface="Arial"/>
              <a:cs typeface="Arial"/>
            </a:rPr>
            <a:t>Individual Contributor Roles</a:t>
          </a:r>
          <a:endParaRPr lang="en-US" sz="160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180667" y="65101"/>
        <a:ext cx="3376128" cy="536073"/>
      </dsp:txXfrm>
    </dsp:sp>
    <dsp:sp modelId="{E1F7DC9F-282A-43A8-82D0-7199986E21A6}">
      <dsp:nvSpPr>
        <dsp:cNvPr id="0" name=""/>
        <dsp:cNvSpPr/>
      </dsp:nvSpPr>
      <dsp:spPr>
        <a:xfrm>
          <a:off x="0" y="2034691"/>
          <a:ext cx="3635887" cy="1155624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443" tIns="499872" rIns="66644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strike="noStrike" kern="1200">
              <a:solidFill>
                <a:srgbClr val="000000"/>
              </a:solidFill>
              <a:effectLst/>
              <a:latin typeface="Arial"/>
              <a:cs typeface="Arial"/>
            </a:rPr>
            <a:t>M1 - Manager 1</a:t>
          </a:r>
        </a:p>
        <a:p>
          <a:pPr marL="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>
              <a:solidFill>
                <a:srgbClr val="000000"/>
              </a:solidFill>
              <a:latin typeface="Arial"/>
              <a:cs typeface="Arial"/>
            </a:rPr>
            <a:t>M2 - Manager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strike="noStrike" kern="1200">
              <a:solidFill>
                <a:srgbClr val="000000"/>
              </a:solidFill>
              <a:effectLst/>
              <a:latin typeface="Arial"/>
              <a:cs typeface="Arial"/>
            </a:rPr>
            <a:t>M3 - Manager 3</a:t>
          </a:r>
          <a:r>
            <a:rPr lang="en-US" sz="1700" b="0" i="0" u="none" strike="noStrike" kern="1200">
              <a:effectLst/>
              <a:latin typeface="Arial"/>
              <a:cs typeface="Arial"/>
            </a:rPr>
            <a:t>	</a:t>
          </a:r>
        </a:p>
      </dsp:txBody>
      <dsp:txXfrm>
        <a:off x="0" y="2034691"/>
        <a:ext cx="3635887" cy="1155624"/>
      </dsp:txXfrm>
    </dsp:sp>
    <dsp:sp modelId="{F924FDEF-E8CD-4EFF-AA05-5133CF1323D7}">
      <dsp:nvSpPr>
        <dsp:cNvPr id="0" name=""/>
        <dsp:cNvSpPr/>
      </dsp:nvSpPr>
      <dsp:spPr>
        <a:xfrm>
          <a:off x="151667" y="1853897"/>
          <a:ext cx="3434128" cy="594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196" tIns="0" rIns="2271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>
              <a:solidFill>
                <a:schemeClr val="bg1"/>
              </a:solidFill>
              <a:effectLst/>
              <a:latin typeface="Arial"/>
              <a:cs typeface="Arial"/>
            </a:rPr>
            <a:t>Manager Roles</a:t>
          </a:r>
        </a:p>
      </dsp:txBody>
      <dsp:txXfrm>
        <a:off x="180667" y="1882897"/>
        <a:ext cx="3376128" cy="536073"/>
      </dsp:txXfrm>
    </dsp:sp>
    <dsp:sp modelId="{A6AAC190-DDAD-474D-8603-2C3C2A9954DB}">
      <dsp:nvSpPr>
        <dsp:cNvPr id="0" name=""/>
        <dsp:cNvSpPr/>
      </dsp:nvSpPr>
      <dsp:spPr>
        <a:xfrm>
          <a:off x="0" y="3522309"/>
          <a:ext cx="3635887" cy="949263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443" tIns="499872" rIns="66644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strike="noStrike" kern="1200">
              <a:solidFill>
                <a:srgbClr val="000000"/>
              </a:solidFill>
              <a:effectLst/>
              <a:latin typeface="Arial"/>
              <a:cs typeface="Arial"/>
            </a:rPr>
            <a:t>D1 - Director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strike="noStrike" kern="1200">
              <a:solidFill>
                <a:srgbClr val="000000"/>
              </a:solidFill>
              <a:effectLst/>
              <a:latin typeface="Arial"/>
              <a:cs typeface="Arial"/>
            </a:rPr>
            <a:t>D2 - Director 2</a:t>
          </a:r>
        </a:p>
      </dsp:txBody>
      <dsp:txXfrm>
        <a:off x="0" y="3522309"/>
        <a:ext cx="3635887" cy="949263"/>
      </dsp:txXfrm>
    </dsp:sp>
    <dsp:sp modelId="{DEFE33B4-C9CE-4812-A80F-A10F1E16803C}">
      <dsp:nvSpPr>
        <dsp:cNvPr id="0" name=""/>
        <dsp:cNvSpPr/>
      </dsp:nvSpPr>
      <dsp:spPr>
        <a:xfrm>
          <a:off x="151667" y="3341515"/>
          <a:ext cx="3434128" cy="594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196" tIns="0" rIns="2271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>
              <a:solidFill>
                <a:schemeClr val="bg1"/>
              </a:solidFill>
              <a:effectLst/>
              <a:latin typeface="Arial"/>
              <a:cs typeface="Arial"/>
            </a:rPr>
            <a:t>Director Roles</a:t>
          </a:r>
        </a:p>
      </dsp:txBody>
      <dsp:txXfrm>
        <a:off x="180667" y="3370515"/>
        <a:ext cx="3376128" cy="536073"/>
      </dsp:txXfrm>
    </dsp:sp>
    <dsp:sp modelId="{73AC9DE1-56F8-4D9B-85F5-86922D6F63C9}">
      <dsp:nvSpPr>
        <dsp:cNvPr id="0" name=""/>
        <dsp:cNvSpPr/>
      </dsp:nvSpPr>
      <dsp:spPr>
        <a:xfrm>
          <a:off x="0" y="4803565"/>
          <a:ext cx="3635887" cy="660356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C0DE1-63C0-4923-A774-AD0770F07B7F}">
      <dsp:nvSpPr>
        <dsp:cNvPr id="0" name=""/>
        <dsp:cNvSpPr/>
      </dsp:nvSpPr>
      <dsp:spPr>
        <a:xfrm>
          <a:off x="151667" y="4622772"/>
          <a:ext cx="3434128" cy="5940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196" tIns="0" rIns="2271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>
              <a:solidFill>
                <a:schemeClr val="bg1"/>
              </a:solidFill>
              <a:effectLst/>
              <a:latin typeface="Arial"/>
              <a:cs typeface="Arial"/>
            </a:rPr>
            <a:t>Vice President</a:t>
          </a:r>
          <a:endParaRPr lang="en-US" sz="160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180667" y="4651772"/>
        <a:ext cx="3376128" cy="536073"/>
      </dsp:txXfrm>
    </dsp:sp>
  </dsp:spTree>
</dsp:drawing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0cb3f2-eee3-4250-a166-e1a0bb26e43d">
      <Terms xmlns="http://schemas.microsoft.com/office/infopath/2007/PartnerControls"/>
    </lcf76f155ced4ddcb4097134ff3c332f>
    <TaxCatchAll xmlns="41d448a2-df69-4e10-a318-70b849893e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AC6786E5B4E42A0F8BB227AB2B9F5" ma:contentTypeVersion="13" ma:contentTypeDescription="Create a new document." ma:contentTypeScope="" ma:versionID="e45517f021ffd810f214da59d7c36bf5">
  <xsd:schema xmlns:xsd="http://www.w3.org/2001/XMLSchema" xmlns:xs="http://www.w3.org/2001/XMLSchema" xmlns:p="http://schemas.microsoft.com/office/2006/metadata/properties" xmlns:ns2="4f0cb3f2-eee3-4250-a166-e1a0bb26e43d" xmlns:ns3="41d448a2-df69-4e10-a318-70b849893eb4" targetNamespace="http://schemas.microsoft.com/office/2006/metadata/properties" ma:root="true" ma:fieldsID="4f72f214dac7f90708384cace252e321" ns2:_="" ns3:_="">
    <xsd:import namespace="4f0cb3f2-eee3-4250-a166-e1a0bb26e43d"/>
    <xsd:import namespace="41d448a2-df69-4e10-a318-70b849893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cb3f2-eee3-4250-a166-e1a0bb26e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1e66014-0ed7-4bb2-b746-ad8c74ccc7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48a2-df69-4e10-a318-70b849893eb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bc35342-fd16-4a36-9a96-5a1db559c6f5}" ma:internalName="TaxCatchAll" ma:showField="CatchAllData" ma:web="41d448a2-df69-4e10-a318-70b849893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F9CF66-6AF2-4DB5-A78E-D5ACC92B0506}">
  <ds:schemaRefs>
    <ds:schemaRef ds:uri="http://purl.org/dc/terms/"/>
    <ds:schemaRef ds:uri="http://purl.org/dc/dcmitype/"/>
    <ds:schemaRef ds:uri="4f0cb3f2-eee3-4250-a166-e1a0bb26e43d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1d448a2-df69-4e10-a318-70b849893eb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3C39DB9-D54F-4555-9A90-F63D344B5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FB162-F5E5-4065-BCF2-5A6A0332CB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cb3f2-eee3-4250-a166-e1a0bb26e43d"/>
    <ds:schemaRef ds:uri="41d448a2-df69-4e10-a318-70b849893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 2020 colors-new sizes</Template>
  <TotalTime>50</TotalTime>
  <Words>1396</Words>
  <Application>Microsoft Office PowerPoint</Application>
  <PresentationFormat>Custom</PresentationFormat>
  <Paragraphs>195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Futura Maxi</vt:lpstr>
      <vt:lpstr>Futura Maxi Book</vt:lpstr>
      <vt:lpstr>Wingdings</vt:lpstr>
      <vt:lpstr>Office Theme</vt:lpstr>
      <vt:lpstr>Custom Design</vt:lpstr>
      <vt:lpstr>1_Office Theme</vt:lpstr>
      <vt:lpstr>2_Office Theme</vt:lpstr>
      <vt:lpstr>CorelDRAW</vt:lpstr>
      <vt:lpstr>Northrop Grumman Corporation</vt:lpstr>
      <vt:lpstr>VETERANS DAY MESSAGE - HOLD</vt:lpstr>
      <vt:lpstr>Motivated by our Mission, Vision and Values</vt:lpstr>
      <vt:lpstr>What We Do</vt:lpstr>
      <vt:lpstr>Northrop Grumman Overview</vt:lpstr>
      <vt:lpstr>Northrop Grumman Global Presence</vt:lpstr>
      <vt:lpstr>Northrop Grumman DOD SkillBridge </vt:lpstr>
      <vt:lpstr>Operation IMPACT Program</vt:lpstr>
      <vt:lpstr>Northrop Grumman Job Levels </vt:lpstr>
      <vt:lpstr>PowerPoint Presentation</vt:lpstr>
      <vt:lpstr>PowerPoint Presentation</vt:lpstr>
    </vt:vector>
  </TitlesOfParts>
  <Company>Northrop Grumman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Northrop Grumman Corporation</dc:title>
  <dc:creator>Mazuzan, Mark P [US] (MS)</dc:creator>
  <cp:lastModifiedBy>Renz, Greg [US] (MS)</cp:lastModifiedBy>
  <cp:revision>21</cp:revision>
  <dcterms:created xsi:type="dcterms:W3CDTF">2021-04-13T19:53:37Z</dcterms:created>
  <dcterms:modified xsi:type="dcterms:W3CDTF">2025-11-04T19:24:49Z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GCENTSensitivityLevels">
    <vt:lpwstr/>
  </property>
  <property fmtid="{D5CDD505-2E9C-101B-9397-08002B2CF9AE}" pid="3" name="NGCENTProgram">
    <vt:lpwstr/>
  </property>
  <property fmtid="{D5CDD505-2E9C-101B-9397-08002B2CF9AE}" pid="4" name="NGCENTOrganization">
    <vt:lpwstr/>
  </property>
  <property fmtid="{D5CDD505-2E9C-101B-9397-08002B2CF9AE}" pid="5" name="NGCENTOriginCountry">
    <vt:lpwstr>1;#United States (US)|f4f4ed40-0317-491b-9959-5ea628d96313</vt:lpwstr>
  </property>
  <property fmtid="{D5CDD505-2E9C-101B-9397-08002B2CF9AE}" pid="6" name="NGCENTDivision">
    <vt:lpwstr/>
  </property>
  <property fmtid="{D5CDD505-2E9C-101B-9397-08002B2CF9AE}" pid="7" name="ContentTypeId">
    <vt:lpwstr>0x010100DD1AC6786E5B4E42A0F8BB227AB2B9F5</vt:lpwstr>
  </property>
  <property fmtid="{D5CDD505-2E9C-101B-9397-08002B2CF9AE}" pid="8" name="NGCENTSector">
    <vt:lpwstr>45;#Corporate Office (CO)|025da7ed-eff4-4c15-81b7-396cffb54ad8</vt:lpwstr>
  </property>
  <property fmtid="{D5CDD505-2E9C-101B-9397-08002B2CF9AE}" pid="9" name="_dlc_DocIdItemGuid">
    <vt:lpwstr>46508abc-806c-46cb-9071-2099ed6816a3</vt:lpwstr>
  </property>
  <property fmtid="{D5CDD505-2E9C-101B-9397-08002B2CF9AE}" pid="10" name="NGCENTCampus">
    <vt:lpwstr/>
  </property>
  <property fmtid="{D5CDD505-2E9C-101B-9397-08002B2CF9AE}" pid="11" name="MediaServiceImageTags">
    <vt:lpwstr/>
  </property>
</Properties>
</file>